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8" r:id="rId1"/>
  </p:sldMasterIdLst>
  <p:notesMasterIdLst>
    <p:notesMasterId r:id="rId64"/>
  </p:notesMasterIdLst>
  <p:handoutMasterIdLst>
    <p:handoutMasterId r:id="rId65"/>
  </p:handoutMasterIdLst>
  <p:sldIdLst>
    <p:sldId id="428" r:id="rId2"/>
    <p:sldId id="490" r:id="rId3"/>
    <p:sldId id="492" r:id="rId4"/>
    <p:sldId id="495" r:id="rId5"/>
    <p:sldId id="493" r:id="rId6"/>
    <p:sldId id="497" r:id="rId7"/>
    <p:sldId id="429" r:id="rId8"/>
    <p:sldId id="430" r:id="rId9"/>
    <p:sldId id="431" r:id="rId10"/>
    <p:sldId id="432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84" r:id="rId55"/>
    <p:sldId id="485" r:id="rId56"/>
    <p:sldId id="486" r:id="rId57"/>
    <p:sldId id="487" r:id="rId58"/>
    <p:sldId id="481" r:id="rId59"/>
    <p:sldId id="482" r:id="rId60"/>
    <p:sldId id="483" r:id="rId61"/>
    <p:sldId id="488" r:id="rId62"/>
    <p:sldId id="489" r:id="rId63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B9F90F-C820-4982-BCC5-9A3B21B9B684}">
          <p14:sldIdLst>
            <p14:sldId id="428"/>
            <p14:sldId id="490"/>
            <p14:sldId id="492"/>
            <p14:sldId id="495"/>
            <p14:sldId id="493"/>
            <p14:sldId id="497"/>
            <p14:sldId id="429"/>
            <p14:sldId id="430"/>
            <p14:sldId id="431"/>
            <p14:sldId id="432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84"/>
            <p14:sldId id="485"/>
            <p14:sldId id="486"/>
            <p14:sldId id="487"/>
            <p14:sldId id="481"/>
            <p14:sldId id="482"/>
            <p14:sldId id="483"/>
            <p14:sldId id="488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kyu Kim" initials="D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00"/>
    <a:srgbClr val="3366CC"/>
    <a:srgbClr val="000000"/>
    <a:srgbClr val="FFFFFF"/>
    <a:srgbClr val="CCFFFF"/>
    <a:srgbClr val="92A9B9"/>
    <a:srgbClr val="B7C6C6"/>
    <a:srgbClr val="00CCFF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646" autoAdjust="0"/>
  </p:normalViewPr>
  <p:slideViewPr>
    <p:cSldViewPr snapToGrid="0">
      <p:cViewPr varScale="1">
        <p:scale>
          <a:sx n="87" d="100"/>
          <a:sy n="87" d="100"/>
        </p:scale>
        <p:origin x="1027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96" y="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875C0BE3-38F6-4D2B-A772-CD8F1E65D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17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0-28T02:31:57.7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11871 8484 0,'18'0'157,"-1"0"-126,1 18-16,0-18 1,-1 0 15,1 0-15,17 0 0,18 0-1,53 18 1,-18-18 15,-70 0-15,-1 0-1,1 0 79,35 0-78,-18 0-16,0 0 15,-17 0 1,0 0 46,17 0-46,0 0 0,-17 0-1,17 0 1,0 0 0,1 0-16,-19 0 15,1 0 1,0 0 46,70 0-46,-35 0 0,-36 0-16,1 0 15,17 0 1,1 0-1,-1 0 17,18 0-17,-36 0 1,1 0 0,0 0-1,17 0 1,18 0-1,0 0 1,-36 0 0,1 0 31,0 0-32,35 0 16,-18 0-31,-17 0 0,34 17 16,-16-17 15,-19 0-31,1 0 16,0 0 0,-1 0-1,19 0 1,-19 0-1,1 0 17,17 0-17,0 0 1,-17 0 0,0 0-1,-1 0 16,54 0 1,-36 0-17,0 0 1,54 0 0,-19 0 15,-52 0-16,-1 0 1,19 0 15,-1 0-15,-17 0 0,-1 0-1,19 0 1,-19 0-1,36 0 1,-35 0-16,17 0 16,-17 0-16,35 0 15,-18 0-15,0 0 16,36 0 0,-36 18-1,0-18 16,-17 0-15,0 0 0,-1 0-1,1 0 17,17 0-17,18 0 1,-18 0-1,-17 0 1,17 0 0,-17 0-16,-1 0 15,1 0-15,0 0 16,-1 0-16,1 17 16,0-17-1,35 0 32,-36 0-31,36 0-1,-35 0 1,-1 0 0,1 0-16,0 0 15,-1 0-15,19 0 16,-1 0-1,0 0 1,-17 0 0,-1 0-1,19 0 17,-1 0-17,0 0 1,-17 0-16,17 0 31,18 0-15,18 0-1,-18 0 1,-18 0 0,-17 0-1,17 0-15,-18 0 16,19 0-16,-19 0 15,1 0 1,17 0 0,18 0 15,-35 0-31,-1 0 16,1 0-1,0 0 16,17 0-15,18 0 0,-18 0-1,0 0 1,-17 0 0,17 0-1,54 0 1,-1 0-1,-71 0 1,36 0 0,-35 0 202,17 0-202,-17 0 15,17 0 1,-17 0-1,17 0-16,-17 0 1,-1 0 0,1 0 15,0 0 16,-1 0-16,1 0 63,0 0-79,-1 0 1,19 0 172,-19 0-173,1 0 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0-28T02:34:44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8731 12453 0,'18'0'204,"0"0"-189,-1 0 1,1 0-1,17 0 48,0 18-47,-17-18-1,0 0 1,17 0-1,0 0 1,-17 0 47,17 0-17,0 17-30,-17-17 78,17 0-79,-17 0 1,0 0 0,-1 0 31,1 0-16,17 0-16,-17 0 17,-1 0-17,1 0 1,0 0 78,17 0-63,-17 0 0,-1 0 16,1 0-31,0-17-1,-1 17 17,1 0 30,-1 0-46,19 0 31,-19 0-32,1 0 1,0 0-1,-1 0 48,1 0-32,17 0-15,18 0 31,-35 0-32,-1 0 48,1 0-48,0 0 17,-1 0-17</inkml:trace>
  <inkml:trace contextRef="#ctx0" brushRef="#br0" timeOffset="30830.1979">4674 10636 0,'18'0'234,"0"0"-218,-1 0 171,1 0-140,-1 0-31,1 0 15,0 0 16,17 0-16,71-35-15,70 35-16,-17 0 15,-106 0 1,18 0 0,-19 0-16,-34 0 15,0 0 157,-1 0-125,1 0-16,53 0 0,-1 0-31,1 0 16,-36 0 0,-17 0-1,-1 0 1,1 0 31,-1 0-32,36 0 17,-17 0-32,69 0 15,-16 18 1,-36-18 15,-36 0-15,19 0-1,-19 0 1,89 17 0,-71-17-1,1 0 1,-19 0 0,1 0-1,105 0 1,-35 18-1,-35-18-15,-17 0 16,17 0 0,-18 0-16,159 0 15,-71 0 1,18 0 15,-123 0-15</inkml:trace>
  <inkml:trace contextRef="#ctx0" brushRef="#br0" timeOffset="41971.1205">7602 10672 0,'18'0'172,"0"0"-94,-1 0-62,1 0-1,0 0 16,-1 0 32,1 0-32,-1 0 0,1 0-15,35 17 0,0 1-1,53-1 1,0 1 0,-36-18-1,-17 18 1,-35-1-16,-1-17 15,1 0 17,0 0-1,-1 0-15,71 36-1,-52-36 1,17 17-16,88 1 31,-53 0-15,-35-1-1,-18 1 1,0-1 0,-17-17-1,0 0 32,-18 18-16,70 17-15,-17-17-16,0 17 16,71 1-1,-89-19 1,-18 1-1,1-18 17,0 17-1,17 19-15,18-1-1,-18-17 1,-17-1-1,0-17 1,-1 18 0,-17 0-1,18-18 1,-1 17 15,-17 1-15,18-18-1,-18 18 1,18-1 31,-1 18 0,-17 18-16,0-35-15,0 17 15,0-17-15,0 17-1,0-17 1,0-1-1,0 1 1,0 0 15,0-1-15,0 1 0,0 0-1,0 17 16,0-17-15,0-1 0,0 1-1,0-1 1,0-34 421,-17-1-421,-1 1 47,0 17-17,18-18-30,-17 18 0,-1-18 31,-17-17 156,0-18-188,17 53 1,36 0 234,17 18-250,-17-1 31,-1 1-31,1-18 16,-1 18 31,1-1 46,0 1-77,17 17 406,-17-17-406,-1-18 15,1 17-16,0-34 314,-18-1-314,0 1 1,35 17 15,-35-18-15,17 0 15,-17 1 0,18-1-15,-18 0-1,0-17 235,0 0-234,0 17 125,0 1-126,0 34 235,0 18-203,-18-17-47,1 17 16,17-17-1,-18-18 157,18 35-156,-17-17 15,-19 0-15,36-1-1,-17-17 1,17 18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0-28T02:38:09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6491 5927 0,'-18'0'187,"1"0"-171,-1 0 31,1 17-16,17 1 0,-18 0-15,0-1 0,1 1 124,17 17-124,0-17 15,0-1 0,0 1 48,0 0-48,0-1 78,0 1-62,17 0-31,1-18 46,-18 17-31,18 1 1,-18 0-17,17-18 1,1 35 62,-1-18-62,1-17-1,-18 18 1,0 0 15,18-18 47,-1 17 16,-17 1-31</inkml:trace>
  <inkml:trace contextRef="#ctx0" brushRef="#br0" timeOffset="2640.1695">12876 5874 0,'18'17'328,"-18"1"-313,18 0 32,-1-1 16,-17 1-48,0 0 110,0-1-109,0 18 0,18-17-1,-18 0 1,0 35 78,0-36-94,0 1 31,0 17 0,0-17 32,-18 17-48,18-17 48,-17-1-32,-1-17 32,18 18-48,-18 0 1,1-18 109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9113" y="757238"/>
            <a:ext cx="5759450" cy="4319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43697" y="5259621"/>
            <a:ext cx="5710282" cy="3959211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138B8FE9-B6CF-4831-836A-BFFCD4ACCC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742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19113" y="757238"/>
            <a:ext cx="5759450" cy="43195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smtClean="0"/>
          </a:p>
        </p:txBody>
      </p:sp>
    </p:spTree>
    <p:extLst>
      <p:ext uri="{BB962C8B-B14F-4D97-AF65-F5344CB8AC3E}">
        <p14:creationId xmlns:p14="http://schemas.microsoft.com/office/powerpoint/2010/main" val="99700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19113" y="757238"/>
            <a:ext cx="5759450" cy="43195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smtClean="0"/>
          </a:p>
        </p:txBody>
      </p:sp>
    </p:spTree>
    <p:extLst>
      <p:ext uri="{BB962C8B-B14F-4D97-AF65-F5344CB8AC3E}">
        <p14:creationId xmlns:p14="http://schemas.microsoft.com/office/powerpoint/2010/main" val="208883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D43F-7BA0-4F02-94C8-28E706B15DA7}" type="datetime1">
              <a:rPr lang="ko-KR" altLang="en-US" smtClean="0"/>
              <a:t>2019-10-28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3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v"/>
              <a:defRPr b="1">
                <a:solidFill>
                  <a:schemeClr val="accent5">
                    <a:lumMod val="50000"/>
                  </a:schemeClr>
                </a:solidFill>
              </a:defRPr>
            </a:lvl1pPr>
            <a:lvl2pPr marL="540000" indent="-182880">
              <a:buClrTx/>
              <a:buFont typeface="Wingdings" panose="05000000000000000000" pitchFamily="2" charset="2"/>
              <a:buChar char="§"/>
              <a:defRPr/>
            </a:lvl2pPr>
            <a:lvl3pPr marL="894870" marR="0" indent="-28575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600"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marL="792000" marR="0" lvl="2" indent="-18288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 smtClean="0"/>
              <a:t>셋째 수준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7E68-800F-4EF5-9B5B-CF568BF43621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927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B973D43F-7BA0-4F02-94C8-28E706B15DA7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17054" y="6459786"/>
            <a:ext cx="984019" cy="365125"/>
          </a:xfrm>
        </p:spPr>
        <p:txBody>
          <a:bodyPr/>
          <a:lstStyle>
            <a:lvl1pPr algn="ctr">
              <a:defRPr/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3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E956-C544-40DE-BCB3-6CDB2E598C69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86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0F27-A4EE-4F6E-AE02-64B140DC5A88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86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6034-81BC-4DB4-8B4F-2BFDB5E34CC2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6713" y="381000"/>
            <a:ext cx="8410575" cy="75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1245659"/>
            <a:ext cx="8410575" cy="47360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4078B4-FEBB-4FC2-89E1-BAA18A610529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79990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66713" y="1137286"/>
            <a:ext cx="841057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1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49282" y="1066915"/>
            <a:ext cx="7599716" cy="2071140"/>
          </a:xfrm>
        </p:spPr>
        <p:txBody>
          <a:bodyPr>
            <a:noAutofit/>
          </a:bodyPr>
          <a:lstStyle/>
          <a:p>
            <a:pPr algn="ctr" latinLnBrk="0"/>
            <a:r>
              <a:rPr lang="en-US" altLang="ko-KR" sz="5400" b="1" smtClean="0"/>
              <a:t>9. DML </a:t>
            </a:r>
            <a:r>
              <a:rPr lang="ko-KR" altLang="en-US" sz="5400" b="1" smtClean="0"/>
              <a:t>데이터 조작과 트랜잭션</a:t>
            </a:r>
            <a:endParaRPr lang="ko-KR" altLang="en-US" sz="5400" b="1"/>
          </a:p>
        </p:txBody>
      </p:sp>
      <p:sp>
        <p:nvSpPr>
          <p:cNvPr id="7" name="부제목 5"/>
          <p:cNvSpPr txBox="1">
            <a:spLocks/>
          </p:cNvSpPr>
          <p:nvPr/>
        </p:nvSpPr>
        <p:spPr>
          <a:xfrm>
            <a:off x="831198" y="4698288"/>
            <a:ext cx="2280302" cy="136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none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smtClean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800" b="1" smtClean="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18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latin typeface="Arial" panose="020B0604020202020204" pitchFamily="34" charset="0"/>
                <a:cs typeface="Arial" panose="020B0604020202020204" pitchFamily="34" charset="0"/>
              </a:rPr>
              <a:t>가을학기</a:t>
            </a:r>
            <a:endParaRPr lang="en-US" altLang="ko-KR" sz="18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err="1" smtClean="0">
                <a:latin typeface="Arial" panose="020B0604020202020204" pitchFamily="34" charset="0"/>
                <a:cs typeface="Arial" panose="020B0604020202020204" pitchFamily="34" charset="0"/>
              </a:rPr>
              <a:t>허종욱</a:t>
            </a:r>
            <a:endParaRPr lang="en-US" altLang="ko-KR" sz="1800" b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F:\원고\인피니티 북스\[MS SQL Server 2012] 2013년 2월 15일\9 ppt\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4321384"/>
            <a:ext cx="1734839" cy="173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860915"/>
      </p:ext>
    </p:extLst>
  </p:cSld>
  <p:clrMapOvr>
    <a:masterClrMapping/>
  </p:clrMapOvr>
  <p:transition advTm="701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25" y="1246188"/>
            <a:ext cx="717135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721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265" y="1246188"/>
            <a:ext cx="747347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316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409" y="1246188"/>
            <a:ext cx="719318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0061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595" y="1246188"/>
            <a:ext cx="736881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627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77" y="1246188"/>
            <a:ext cx="7162647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13</a:t>
            </a:fld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4273560" y="3054240"/>
              <a:ext cx="1797480" cy="3204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7720" y="2990880"/>
                <a:ext cx="182916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070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89" y="1246188"/>
            <a:ext cx="6973423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61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722" y="1246188"/>
            <a:ext cx="7220556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71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100" y="1246188"/>
            <a:ext cx="7343801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16</a:t>
            </a:fld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682640" y="3816360"/>
              <a:ext cx="1829160" cy="67968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3280" y="3807000"/>
                <a:ext cx="1847880" cy="69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558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608" y="1246188"/>
            <a:ext cx="7710784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583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데이터를 삽입할 때</a:t>
            </a:r>
            <a:r>
              <a:rPr lang="en-US" altLang="ko-KR"/>
              <a:t> INSERT INTO </a:t>
            </a:r>
            <a:r>
              <a:rPr lang="ko-KR" altLang="en-US"/>
              <a:t>다음에 </a:t>
            </a:r>
            <a:r>
              <a:rPr lang="en-US" altLang="ko-KR"/>
              <a:t>VALUES </a:t>
            </a:r>
            <a:r>
              <a:rPr lang="ko-KR" altLang="en-US"/>
              <a:t>절을 사용하는 대신 다른 방법으로 삽입할 수 </a:t>
            </a:r>
            <a:r>
              <a:rPr lang="ko-KR" altLang="en-US" smtClean="0"/>
              <a:t>있을까</a:t>
            </a:r>
            <a:r>
              <a:rPr lang="en-US" altLang="ko-KR" smtClean="0"/>
              <a:t>?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843" y="2585545"/>
            <a:ext cx="5632312" cy="296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855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지난시간 질문 보강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EXIST</a:t>
            </a:r>
            <a:r>
              <a:rPr lang="ko-KR" altLang="en-US" smtClean="0"/>
              <a:t>절에 보강 설명</a:t>
            </a:r>
            <a:endParaRPr lang="en-US" altLang="ko-KR" smtClean="0"/>
          </a:p>
          <a:p>
            <a:pPr lvl="1"/>
            <a:r>
              <a:rPr lang="en-US" altLang="ko-KR" smtClean="0"/>
              <a:t>IN</a:t>
            </a:r>
            <a:r>
              <a:rPr lang="ko-KR" altLang="en-US" dirty="0" smtClean="0"/>
              <a:t>과 같은 기능</a:t>
            </a:r>
            <a:endParaRPr lang="en-US" altLang="ko-KR" dirty="0"/>
          </a:p>
          <a:p>
            <a:pPr lvl="1"/>
            <a:r>
              <a:rPr lang="en-US" altLang="ko-KR" b="1" dirty="0" smtClean="0"/>
              <a:t>WHERE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EXISTS, </a:t>
            </a:r>
            <a:r>
              <a:rPr lang="ko-KR" altLang="en-US" b="1" dirty="0" smtClean="0"/>
              <a:t>서브쿼리</a:t>
            </a:r>
            <a:r>
              <a:rPr lang="ko-KR" altLang="en-US" dirty="0" smtClean="0"/>
              <a:t>가 </a:t>
            </a:r>
            <a:r>
              <a:rPr lang="ko-KR" altLang="en-US" smtClean="0"/>
              <a:t>결합되어 사용</a:t>
            </a:r>
            <a:endParaRPr lang="en-US" altLang="ko-KR" smtClean="0"/>
          </a:p>
          <a:p>
            <a:pPr lvl="2"/>
            <a:r>
              <a:rPr lang="en-US" altLang="ko-KR" smtClean="0"/>
              <a:t>EXISTS </a:t>
            </a:r>
            <a:r>
              <a:rPr lang="ko-KR" altLang="en-US" smtClean="0"/>
              <a:t>절에는 반드시 메인쿼리와 연결되는 조인 조건이 있어야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서브쿼리와 결합 </a:t>
            </a:r>
            <a:r>
              <a:rPr lang="ko-KR" altLang="en-US" smtClean="0"/>
              <a:t>시 </a:t>
            </a:r>
            <a:r>
              <a:rPr lang="en-US" altLang="ko-KR" smtClean="0"/>
              <a:t>EXISTS</a:t>
            </a:r>
            <a:r>
              <a:rPr lang="ko-KR" altLang="en-US" smtClean="0"/>
              <a:t>이 좋은 성능을 보인다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결과가 있는지 없는지만 </a:t>
            </a:r>
            <a:r>
              <a:rPr lang="ko-KR" altLang="en-US" smtClean="0"/>
              <a:t>체크하기 때문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3547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93" y="1246188"/>
            <a:ext cx="7277814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19</a:t>
            </a:fld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2292480" y="2114640"/>
              <a:ext cx="2368800" cy="17172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3120" y="2105280"/>
                <a:ext cx="2387520" cy="1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598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264965"/>
            <a:ext cx="8410575" cy="469795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27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936" y="1246188"/>
            <a:ext cx="687612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06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089" y="1246188"/>
            <a:ext cx="6665823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811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893" y="1246188"/>
            <a:ext cx="685421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52310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886" y="1246188"/>
            <a:ext cx="682222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8593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518" y="1246188"/>
            <a:ext cx="675496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259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799" y="1246188"/>
            <a:ext cx="781440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66077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515" y="1246188"/>
            <a:ext cx="783497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894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49" y="1246188"/>
            <a:ext cx="7873303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1777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지난시간 질문 보강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다른 예시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SELECT * FROM A </a:t>
            </a:r>
            <a:r>
              <a:rPr lang="en-US" altLang="ko-KR" dirty="0" smtClean="0">
                <a:solidFill>
                  <a:srgbClr val="FF0000"/>
                </a:solidFill>
              </a:rPr>
              <a:t>WHERE EXISTS </a:t>
            </a:r>
            <a:r>
              <a:rPr lang="en-US" altLang="ko-KR" dirty="0" smtClean="0"/>
              <a:t>(SELECT * FROM B WHERE </a:t>
            </a:r>
            <a:r>
              <a:rPr lang="en-US" altLang="ko-KR" dirty="0" err="1" smtClean="0"/>
              <a:t>A.dno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B.dno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A </a:t>
            </a:r>
            <a:r>
              <a:rPr lang="ko-KR" altLang="en-US" dirty="0" smtClean="0"/>
              <a:t>테이블에서 데이터를 선택 </a:t>
            </a:r>
            <a:r>
              <a:rPr lang="en-US" altLang="ko-KR" dirty="0" smtClean="0"/>
              <a:t>(B</a:t>
            </a:r>
            <a:r>
              <a:rPr lang="ko-KR" altLang="en-US" dirty="0" smtClean="0"/>
              <a:t>테이블에 같은 </a:t>
            </a:r>
            <a:r>
              <a:rPr lang="en-US" altLang="ko-KR" dirty="0" err="1" smtClean="0"/>
              <a:t>dno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있는 경우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DELETE FROM A </a:t>
            </a:r>
            <a:r>
              <a:rPr lang="en-US" altLang="ko-KR" dirty="0" smtClean="0">
                <a:solidFill>
                  <a:srgbClr val="FF0000"/>
                </a:solidFill>
              </a:rPr>
              <a:t>WHERE EXISTS </a:t>
            </a:r>
            <a:r>
              <a:rPr lang="en-US" altLang="ko-KR" dirty="0" smtClean="0"/>
              <a:t>(SELECT * FROM B WHERE </a:t>
            </a:r>
            <a:r>
              <a:rPr lang="en-US" altLang="ko-KR" dirty="0" err="1" smtClean="0"/>
              <a:t>A.dno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B.dno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/>
              <a:t>A </a:t>
            </a:r>
            <a:r>
              <a:rPr lang="ko-KR" altLang="en-US" dirty="0"/>
              <a:t>테이블에서 데이터를 </a:t>
            </a:r>
            <a:r>
              <a:rPr lang="ko-KR" altLang="en-US" dirty="0" smtClean="0"/>
              <a:t>삭제 </a:t>
            </a:r>
            <a:r>
              <a:rPr lang="en-US" altLang="ko-KR" dirty="0"/>
              <a:t>(B</a:t>
            </a:r>
            <a:r>
              <a:rPr lang="ko-KR" altLang="en-US" dirty="0"/>
              <a:t>테이블에 같은 </a:t>
            </a:r>
            <a:r>
              <a:rPr lang="en-US" altLang="ko-KR" dirty="0" err="1"/>
              <a:t>dno</a:t>
            </a:r>
            <a:r>
              <a:rPr lang="en-US" altLang="ko-KR" dirty="0"/>
              <a:t> </a:t>
            </a:r>
            <a:r>
              <a:rPr lang="ko-KR" altLang="en-US" dirty="0"/>
              <a:t>있는 경우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DELETE FROM A </a:t>
            </a:r>
            <a:r>
              <a:rPr lang="en-US" altLang="ko-KR" dirty="0">
                <a:solidFill>
                  <a:srgbClr val="FF0000"/>
                </a:solidFill>
              </a:rPr>
              <a:t>WHERE </a:t>
            </a:r>
            <a:r>
              <a:rPr lang="en-US" altLang="ko-KR" dirty="0" smtClean="0">
                <a:solidFill>
                  <a:srgbClr val="FF0000"/>
                </a:solidFill>
              </a:rPr>
              <a:t>NOT EXISTS </a:t>
            </a:r>
            <a:r>
              <a:rPr lang="en-US" altLang="ko-KR" dirty="0"/>
              <a:t>(SELECT * FROM B WHERE </a:t>
            </a:r>
            <a:r>
              <a:rPr lang="en-US" altLang="ko-KR" dirty="0" err="1"/>
              <a:t>A.dno</a:t>
            </a:r>
            <a:r>
              <a:rPr lang="en-US" altLang="ko-KR" dirty="0"/>
              <a:t> = </a:t>
            </a:r>
            <a:r>
              <a:rPr lang="en-US" altLang="ko-KR" dirty="0" err="1"/>
              <a:t>B.dno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A </a:t>
            </a:r>
            <a:r>
              <a:rPr lang="ko-KR" altLang="en-US" dirty="0"/>
              <a:t>테이블에서 데이터를 삭제 </a:t>
            </a:r>
            <a:r>
              <a:rPr lang="en-US" altLang="ko-KR" dirty="0"/>
              <a:t>(B</a:t>
            </a:r>
            <a:r>
              <a:rPr lang="ko-KR" altLang="en-US" dirty="0"/>
              <a:t>테이블에 같은 </a:t>
            </a:r>
            <a:r>
              <a:rPr lang="en-US" altLang="ko-KR" dirty="0" err="1"/>
              <a:t>dno</a:t>
            </a:r>
            <a:r>
              <a:rPr lang="en-US" altLang="ko-KR" dirty="0"/>
              <a:t> </a:t>
            </a:r>
            <a:r>
              <a:rPr lang="ko-KR" altLang="en-US" dirty="0" smtClean="0"/>
              <a:t>가 존재하지 않는 </a:t>
            </a:r>
            <a:r>
              <a:rPr lang="ko-KR" altLang="en-US" dirty="0"/>
              <a:t>경우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smtClean="0"/>
              <a:t>Foreign Key</a:t>
            </a:r>
            <a:r>
              <a:rPr lang="ko-KR" altLang="en-US" dirty="0" smtClean="0"/>
              <a:t>를 설정하지 않은 경우 발생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05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626" y="1246188"/>
            <a:ext cx="783274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87282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810" y="1246188"/>
            <a:ext cx="678638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6340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287" y="1246188"/>
            <a:ext cx="6865427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09743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221" y="1246188"/>
            <a:ext cx="723755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3730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890" y="1246188"/>
            <a:ext cx="7124221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82535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593" y="1246188"/>
            <a:ext cx="6988814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99869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34" y="1246188"/>
            <a:ext cx="828313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90699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717" y="1246188"/>
            <a:ext cx="8206567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67717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806" y="1246188"/>
            <a:ext cx="819638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7380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841" y="1246188"/>
            <a:ext cx="769231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8756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심화학습</a:t>
            </a:r>
            <a:r>
              <a:rPr lang="en-US" altLang="ko-KR" smtClean="0"/>
              <a:t>: </a:t>
            </a:r>
            <a:r>
              <a:rPr lang="ko-KR" altLang="en-US" smtClean="0"/>
              <a:t>다른 종류의 서브쿼리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smtClean="0"/>
              <a:t>SELECT </a:t>
            </a:r>
            <a:r>
              <a:rPr lang="ko-KR" altLang="en-US" smtClean="0"/>
              <a:t>절 서브쿼리</a:t>
            </a:r>
            <a:r>
              <a:rPr lang="en-US" altLang="ko-KR" smtClean="0"/>
              <a:t>: Scalar Subquery</a:t>
            </a:r>
          </a:p>
          <a:p>
            <a:pPr lvl="2"/>
            <a:r>
              <a:rPr lang="ko-KR" altLang="en-US" smtClean="0"/>
              <a:t>반드시 단일만 반환함</a:t>
            </a:r>
            <a:r>
              <a:rPr lang="en-US" altLang="ko-KR"/>
              <a:t> </a:t>
            </a:r>
            <a:r>
              <a:rPr lang="en-US" altLang="ko-KR" smtClean="0"/>
              <a:t>(SUM, COUNT, MIN, MAX</a:t>
            </a:r>
            <a:r>
              <a:rPr lang="ko-KR" altLang="en-US" smtClean="0"/>
              <a:t>와 같은 집계함수 사용가능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일치하는 값이 없으면 </a:t>
            </a:r>
            <a:r>
              <a:rPr lang="en-US" altLang="ko-KR" smtClean="0"/>
              <a:t>NULL </a:t>
            </a:r>
            <a:r>
              <a:rPr lang="ko-KR" altLang="en-US" smtClean="0"/>
              <a:t>반환</a:t>
            </a:r>
            <a:r>
              <a:rPr lang="en-US" altLang="ko-KR"/>
              <a:t> </a:t>
            </a:r>
            <a:r>
              <a:rPr lang="en-US" altLang="ko-KR" smtClean="0"/>
              <a:t>(outer join</a:t>
            </a:r>
            <a:r>
              <a:rPr lang="ko-KR" altLang="en-US" smtClean="0"/>
              <a:t>과 동일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조인보다 빠름 </a:t>
            </a:r>
            <a:r>
              <a:rPr lang="en-US" altLang="ko-KR" smtClean="0"/>
              <a:t>(</a:t>
            </a:r>
            <a:r>
              <a:rPr lang="ko-KR" altLang="en-US" smtClean="0"/>
              <a:t>불필요한 조인을 생략할 수 있게 함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" b="54741"/>
          <a:stretch/>
        </p:blipFill>
        <p:spPr>
          <a:xfrm>
            <a:off x="576973" y="3112291"/>
            <a:ext cx="5908915" cy="847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4196" b="1"/>
          <a:stretch/>
        </p:blipFill>
        <p:spPr>
          <a:xfrm>
            <a:off x="576973" y="4409440"/>
            <a:ext cx="7370707" cy="1380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888" y="4787211"/>
            <a:ext cx="2037080" cy="85408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115050" y="5099714"/>
            <a:ext cx="254000" cy="244446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506" y="3217634"/>
            <a:ext cx="2199644" cy="779401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6145844" y="3217634"/>
            <a:ext cx="254000" cy="244446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76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21" y="1246188"/>
            <a:ext cx="719975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1841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198" y="1246188"/>
            <a:ext cx="7275604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4603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861" y="1246188"/>
            <a:ext cx="751227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0767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591" y="1246188"/>
            <a:ext cx="757681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6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943" y="1246188"/>
            <a:ext cx="743611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69917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762" y="1246188"/>
            <a:ext cx="7410476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5446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512" y="1246188"/>
            <a:ext cx="7416976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550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344" y="1246188"/>
            <a:ext cx="713531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2163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Update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793" y="1246188"/>
            <a:ext cx="680641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8063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DELETE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885" y="1246188"/>
            <a:ext cx="7110231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227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심화학습</a:t>
            </a:r>
            <a:r>
              <a:rPr lang="en-US" altLang="ko-KR" smtClean="0"/>
              <a:t>: </a:t>
            </a:r>
            <a:r>
              <a:rPr lang="ko-KR" altLang="en-US" smtClean="0"/>
              <a:t>다른 종류의 서브쿼리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smtClean="0"/>
              <a:t>FROM </a:t>
            </a:r>
            <a:r>
              <a:rPr lang="ko-KR" altLang="en-US" smtClean="0"/>
              <a:t>절</a:t>
            </a:r>
            <a:r>
              <a:rPr lang="en-US" altLang="ko-KR" smtClean="0"/>
              <a:t>: inline views</a:t>
            </a:r>
          </a:p>
          <a:p>
            <a:pPr lvl="2"/>
            <a:r>
              <a:rPr lang="ko-KR" altLang="en-US" smtClean="0"/>
              <a:t>서브 쿼리의 결과가 하나의 테이블 </a:t>
            </a:r>
            <a:r>
              <a:rPr lang="ko-KR" altLang="en-US" b="1" smtClean="0"/>
              <a:t>뷰</a:t>
            </a:r>
            <a:r>
              <a:rPr lang="ko-KR" altLang="en-US" smtClean="0"/>
              <a:t>처럼 쓰임 </a:t>
            </a:r>
            <a:r>
              <a:rPr lang="en-US" altLang="ko-KR" smtClean="0"/>
              <a:t>(</a:t>
            </a:r>
            <a:r>
              <a:rPr lang="ko-KR" altLang="en-US" b="1" smtClean="0"/>
              <a:t>뷰</a:t>
            </a:r>
            <a:r>
              <a:rPr lang="ko-KR" altLang="en-US" smtClean="0"/>
              <a:t>는 뒤에서 배움</a:t>
            </a:r>
            <a:r>
              <a:rPr lang="en-US" altLang="ko-KR" smtClean="0"/>
              <a:t>)</a:t>
            </a:r>
          </a:p>
          <a:p>
            <a:pPr lvl="2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46" y="2507288"/>
            <a:ext cx="5565147" cy="284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72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DELETE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249" y="1246188"/>
            <a:ext cx="7171503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23354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DELETE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304" y="1246188"/>
            <a:ext cx="7127393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39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DELETE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256" y="1246188"/>
            <a:ext cx="711348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857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트랜잭션 </a:t>
            </a:r>
            <a:r>
              <a:rPr lang="en-US" altLang="ko-KR" smtClean="0"/>
              <a:t>(Transaction)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718" y="1246188"/>
            <a:ext cx="6852564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1702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트랜잭션 </a:t>
            </a:r>
            <a:r>
              <a:rPr lang="en-US" altLang="ko-KR" smtClean="0"/>
              <a:t>(Transaction)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825" y="1246188"/>
            <a:ext cx="581835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5922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트랜잭션 </a:t>
            </a:r>
            <a:r>
              <a:rPr lang="en-US" altLang="ko-KR" smtClean="0"/>
              <a:t>(Transaction)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507" y="1246188"/>
            <a:ext cx="7664987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0671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트랜잭션 </a:t>
            </a:r>
            <a:r>
              <a:rPr lang="en-US" altLang="ko-KR" smtClean="0"/>
              <a:t>(Transaction) - COMMIT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895" y="1246188"/>
            <a:ext cx="768621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2184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트랜잭션 </a:t>
            </a:r>
            <a:r>
              <a:rPr lang="en-US" altLang="ko-KR" smtClean="0"/>
              <a:t>(Transaction) - ROLLBACK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208" y="1246188"/>
            <a:ext cx="7761584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78180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트랜잭션 </a:t>
            </a:r>
            <a:r>
              <a:rPr lang="en-US" altLang="ko-KR" smtClean="0"/>
              <a:t>(Transaction)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06" y="1246188"/>
            <a:ext cx="8267989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962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트랜잭션 </a:t>
            </a:r>
            <a:r>
              <a:rPr lang="en-US" altLang="ko-KR" smtClean="0"/>
              <a:t>(Transaction)</a:t>
            </a:r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516" y="1246188"/>
            <a:ext cx="729296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765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49282" y="1066915"/>
            <a:ext cx="7599716" cy="2071140"/>
          </a:xfrm>
        </p:spPr>
        <p:txBody>
          <a:bodyPr>
            <a:noAutofit/>
          </a:bodyPr>
          <a:lstStyle/>
          <a:p>
            <a:pPr algn="ctr" latinLnBrk="0"/>
            <a:r>
              <a:rPr lang="en-US" altLang="ko-KR" sz="5400" b="1" smtClean="0"/>
              <a:t>9. DML </a:t>
            </a:r>
            <a:r>
              <a:rPr lang="ko-KR" altLang="en-US" sz="5400" b="1" smtClean="0"/>
              <a:t>데이터 조작과 트랜잭션</a:t>
            </a:r>
            <a:endParaRPr lang="ko-KR" altLang="en-US" sz="5400" b="1"/>
          </a:p>
        </p:txBody>
      </p:sp>
      <p:sp>
        <p:nvSpPr>
          <p:cNvPr id="7" name="부제목 5"/>
          <p:cNvSpPr txBox="1">
            <a:spLocks/>
          </p:cNvSpPr>
          <p:nvPr/>
        </p:nvSpPr>
        <p:spPr>
          <a:xfrm>
            <a:off x="831198" y="4698288"/>
            <a:ext cx="2280302" cy="136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none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smtClean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800" b="1" smtClean="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18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latin typeface="Arial" panose="020B0604020202020204" pitchFamily="34" charset="0"/>
                <a:cs typeface="Arial" panose="020B0604020202020204" pitchFamily="34" charset="0"/>
              </a:rPr>
              <a:t>가을학기</a:t>
            </a:r>
            <a:endParaRPr lang="en-US" altLang="ko-KR" sz="18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err="1" smtClean="0">
                <a:latin typeface="Arial" panose="020B0604020202020204" pitchFamily="34" charset="0"/>
                <a:cs typeface="Arial" panose="020B0604020202020204" pitchFamily="34" charset="0"/>
              </a:rPr>
              <a:t>허종욱</a:t>
            </a:r>
            <a:endParaRPr lang="en-US" altLang="ko-KR" sz="1800" b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F:\원고\인피니티 북스\[MS SQL Server 2012] 2013년 2월 15일\9 ppt\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4321384"/>
            <a:ext cx="1734839" cy="173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340356"/>
      </p:ext>
    </p:extLst>
  </p:cSld>
  <p:clrMapOvr>
    <a:masterClrMapping/>
  </p:clrMapOvr>
  <p:transition advTm="701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트랜잭션 </a:t>
            </a:r>
            <a:r>
              <a:rPr lang="en-US" altLang="ko-KR" smtClean="0"/>
              <a:t>(Transaction)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790" y="1246188"/>
            <a:ext cx="7210421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681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트랜잭션 </a:t>
            </a:r>
            <a:r>
              <a:rPr lang="en-US" altLang="ko-KR" smtClean="0"/>
              <a:t>(Transaction)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767" y="1246188"/>
            <a:ext cx="7148467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3176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트랜잭션 </a:t>
            </a:r>
            <a:r>
              <a:rPr lang="en-US" altLang="ko-KR"/>
              <a:t>(Transaction)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053" y="1246188"/>
            <a:ext cx="712789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83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테이블에 새로운 행을 추가하는 </a:t>
            </a:r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255" y="1246188"/>
            <a:ext cx="722749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31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INSERT </a:t>
            </a:r>
            <a:r>
              <a:rPr lang="ko-KR" altLang="en-US" smtClean="0"/>
              <a:t>문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58" y="1246188"/>
            <a:ext cx="7033084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55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INSERT </a:t>
            </a:r>
            <a:r>
              <a:rPr lang="ko-KR" altLang="en-US"/>
              <a:t>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289" y="1246188"/>
            <a:ext cx="7657423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432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추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00206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보기</Template>
  <TotalTime>84943</TotalTime>
  <Words>443</Words>
  <Application>Microsoft Office PowerPoint</Application>
  <PresentationFormat>화면 슬라이드 쇼(4:3)</PresentationFormat>
  <Paragraphs>147</Paragraphs>
  <Slides>62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맑은 고딕</vt:lpstr>
      <vt:lpstr>Arial</vt:lpstr>
      <vt:lpstr>Calibri</vt:lpstr>
      <vt:lpstr>Wingdings</vt:lpstr>
      <vt:lpstr>추억</vt:lpstr>
      <vt:lpstr>9. DML 데이터 조작과 트랜잭션</vt:lpstr>
      <vt:lpstr>지난시간 질문 보강</vt:lpstr>
      <vt:lpstr>지난시간 질문 보강</vt:lpstr>
      <vt:lpstr>심화학습: 다른 종류의 서브쿼리</vt:lpstr>
      <vt:lpstr>심화학습: 다른 종류의 서브쿼리</vt:lpstr>
      <vt:lpstr>9. DML 데이터 조작과 트랜잭션</vt:lpstr>
      <vt:lpstr>테이블에 새로운 행을 추가하는 INSERT 문</vt:lpstr>
      <vt:lpstr>INSERT 문</vt:lpstr>
      <vt:lpstr>INSERT 문</vt:lpstr>
      <vt:lpstr>INSERT 문</vt:lpstr>
      <vt:lpstr>INSERT 문</vt:lpstr>
      <vt:lpstr>INSERT 문</vt:lpstr>
      <vt:lpstr>INSERT 문</vt:lpstr>
      <vt:lpstr>INSERT 문</vt:lpstr>
      <vt:lpstr>INSERT 문</vt:lpstr>
      <vt:lpstr>INSERT 문</vt:lpstr>
      <vt:lpstr>INSERT 문</vt:lpstr>
      <vt:lpstr>INSERT 문</vt:lpstr>
      <vt:lpstr>INSERT 문</vt:lpstr>
      <vt:lpstr>INSERT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Update 문</vt:lpstr>
      <vt:lpstr>DELETE 문</vt:lpstr>
      <vt:lpstr>DELETE 문</vt:lpstr>
      <vt:lpstr>DELETE 문</vt:lpstr>
      <vt:lpstr>DELETE 문</vt:lpstr>
      <vt:lpstr>트랜잭션 (Transaction)</vt:lpstr>
      <vt:lpstr>트랜잭션 (Transaction)</vt:lpstr>
      <vt:lpstr>트랜잭션 (Transaction)</vt:lpstr>
      <vt:lpstr>트랜잭션 (Transaction) - COMMIT</vt:lpstr>
      <vt:lpstr>트랜잭션 (Transaction) - ROLLBACK</vt:lpstr>
      <vt:lpstr>트랜잭션 (Transaction)</vt:lpstr>
      <vt:lpstr>트랜잭션 (Transaction)</vt:lpstr>
      <vt:lpstr>트랜잭션 (Transaction)</vt:lpstr>
      <vt:lpstr>트랜잭션 (Transaction)</vt:lpstr>
      <vt:lpstr>트랜잭션 (Transaction)</vt:lpstr>
    </vt:vector>
  </TitlesOfParts>
  <Company>KAIST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허종욱</dc:creator>
  <cp:lastModifiedBy>Lee kabsung</cp:lastModifiedBy>
  <cp:revision>828</cp:revision>
  <cp:lastPrinted>2019-05-27T14:48:44Z</cp:lastPrinted>
  <dcterms:created xsi:type="dcterms:W3CDTF">2015-03-12T06:09:39Z</dcterms:created>
  <dcterms:modified xsi:type="dcterms:W3CDTF">2019-10-28T02:39:01Z</dcterms:modified>
</cp:coreProperties>
</file>